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57" r:id="rId3"/>
    <p:sldId id="271" r:id="rId4"/>
    <p:sldId id="262" r:id="rId5"/>
    <p:sldId id="275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3" r:id="rId15"/>
    <p:sldId id="284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4" autoAdjust="0"/>
    <p:restoredTop sz="86384" autoAdjust="0"/>
  </p:normalViewPr>
  <p:slideViewPr>
    <p:cSldViewPr snapToGrid="0">
      <p:cViewPr varScale="1">
        <p:scale>
          <a:sx n="99" d="100"/>
          <a:sy n="99" d="100"/>
        </p:scale>
        <p:origin x="276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</a:t>
            </a:r>
            <a:r>
              <a:rPr lang="en-US" baseline="0" dirty="0"/>
              <a:t> introduces DL Workspace, an open source toolkit for turn-key AI Cluster setup and operation.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for “Mapped Endpoints”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the security token for the </a:t>
            </a:r>
            <a:r>
              <a:rPr lang="en-US" dirty="0" err="1"/>
              <a:t>Jupyter</a:t>
            </a:r>
            <a:r>
              <a:rPr lang="en-US" dirty="0"/>
              <a:t> notebook, </a:t>
            </a:r>
          </a:p>
          <a:p>
            <a:r>
              <a:rPr lang="en-US" dirty="0"/>
              <a:t>and then click the Mapped Endpoint to access the job container.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7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Paste the security token, and click “Log In”.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now have access to a fully functional </a:t>
            </a:r>
            <a:r>
              <a:rPr lang="en-US" dirty="0" smtClean="0"/>
              <a:t>CNTK container</a:t>
            </a:r>
            <a:r>
              <a:rPr lang="en-US" dirty="0"/>
              <a:t>. </a:t>
            </a:r>
          </a:p>
          <a:p>
            <a:r>
              <a:rPr lang="en-US" dirty="0"/>
              <a:t>If requested, GPU resources will be </a:t>
            </a:r>
          </a:p>
          <a:p>
            <a:r>
              <a:rPr lang="en-US" dirty="0"/>
              <a:t>available and attached to the container. To access</a:t>
            </a:r>
          </a:p>
          <a:p>
            <a:r>
              <a:rPr lang="en-US" dirty="0" smtClean="0"/>
              <a:t>CNTK tutorial</a:t>
            </a:r>
            <a:r>
              <a:rPr lang="en-US" dirty="0"/>
              <a:t>, click the </a:t>
            </a:r>
            <a:r>
              <a:rPr lang="en-US" dirty="0" smtClean="0"/>
              <a:t>corresponding </a:t>
            </a:r>
            <a:r>
              <a:rPr lang="en-US" dirty="0" err="1" smtClean="0"/>
              <a:t>iPython</a:t>
            </a:r>
            <a:r>
              <a:rPr lang="en-US" dirty="0" smtClean="0"/>
              <a:t> </a:t>
            </a:r>
            <a:r>
              <a:rPr lang="en-US" dirty="0"/>
              <a:t>“notebooks</a:t>
            </a:r>
            <a:r>
              <a:rPr lang="en-US" dirty="0" smtClean="0"/>
              <a:t>”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are now in a Jupyter notebook, with both </a:t>
            </a:r>
            <a:r>
              <a:rPr lang="en-US" baseline="0" dirty="0" smtClean="0"/>
              <a:t>CNTK software </a:t>
            </a:r>
            <a:r>
              <a:rPr lang="en-US" baseline="0" dirty="0"/>
              <a:t>and GPU </a:t>
            </a:r>
            <a:r>
              <a:rPr lang="en-US" baseline="0" dirty="0" smtClean="0"/>
              <a:t>hardware and device driver </a:t>
            </a:r>
            <a:r>
              <a:rPr lang="en-US" baseline="0" dirty="0"/>
              <a:t>pre-setup.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write your own program, execute the code, and interactively</a:t>
            </a:r>
            <a:r>
              <a:rPr lang="en-US" baseline="0" dirty="0"/>
              <a:t> explore the inner working of DNN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 Workspace provides turn-key setup for AI clusters, </a:t>
            </a:r>
          </a:p>
          <a:p>
            <a:r>
              <a:rPr lang="en-US" dirty="0"/>
              <a:t>allows AI scientists to jump directly to work, and </a:t>
            </a:r>
          </a:p>
          <a:p>
            <a:r>
              <a:rPr lang="en-US" dirty="0"/>
              <a:t>facilitates collaboration and sharing.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DL Workspace </a:t>
            </a:r>
            <a:r>
              <a:rPr lang="en-US" baseline="0" dirty="0"/>
              <a:t>provides out-of-box support for multiple Deep Learning toolkits, and big data analytical kits. It </a:t>
            </a:r>
            <a:r>
              <a:rPr lang="en-US" dirty="0"/>
              <a:t>is used daily by</a:t>
            </a:r>
            <a:r>
              <a:rPr lang="en-US" baseline="0" dirty="0"/>
              <a:t> Microsoft employees, and allows AI scientists to run both interactive and batch jobs on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 of the video explains the process to launch an interactive </a:t>
            </a:r>
            <a:r>
              <a:rPr lang="en-US" dirty="0" smtClean="0"/>
              <a:t>CNTK job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log in via your favorite</a:t>
            </a:r>
            <a:r>
              <a:rPr lang="en-US" baseline="0" dirty="0"/>
              <a:t> provider through open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 in, click “Submit</a:t>
            </a:r>
            <a:r>
              <a:rPr lang="en-US" baseline="0" dirty="0"/>
              <a:t> New Job”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job template, and make</a:t>
            </a:r>
            <a:r>
              <a:rPr lang="en-US" baseline="0" dirty="0"/>
              <a:t> optional adjustment.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“Submit” button to schedule the job for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“View and Manage Jobs”, and select proper job ID to monitor the jobs you have just executed.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wait a</a:t>
            </a:r>
            <a:r>
              <a:rPr lang="en-US" baseline="0" dirty="0"/>
              <a:t> few seconds to a few minutes for the job container to be scheduled, downloaded and launched.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9/15/2017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9/15/2017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DL Workspace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Toolkit for Turn-Key AI Cluster (Introduction)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02">
        <p:fade/>
      </p:transition>
    </mc:Choice>
    <mc:Fallback xmlns="">
      <p:transition spd="med" advTm="7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1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C85A25-DE4D-4778-8EAD-B3D640B7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0" y="108133"/>
            <a:ext cx="11853481" cy="72232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991461" y="3955410"/>
            <a:ext cx="7397828" cy="1283737"/>
            <a:chOff x="712459" y="3462459"/>
            <a:chExt cx="7632778" cy="12549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 flipV="1">
              <a:off x="712459" y="3462459"/>
              <a:ext cx="6437040" cy="10819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>
              <a:off x="3930980" y="4536872"/>
              <a:ext cx="170514" cy="753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01493" y="4356349"/>
              <a:ext cx="4243744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Wait for Mapped Endpoints to appear. 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476">
        <p:fade/>
      </p:transition>
    </mc:Choice>
    <mc:Fallback xmlns="">
      <p:transition spd="med" advClick="0" advTm="3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AC81390-84EE-477F-8812-948A372A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58" y="94268"/>
            <a:ext cx="11910042" cy="72576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3186260" y="5854043"/>
            <a:ext cx="5251706" cy="1003955"/>
            <a:chOff x="3320261" y="4275726"/>
            <a:chExt cx="5418499" cy="98143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>
              <a:off x="3320261" y="4275726"/>
              <a:ext cx="3559788" cy="42776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5100155" y="4703486"/>
              <a:ext cx="1333710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28971" y="4896111"/>
              <a:ext cx="4609789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 Jupyter notebook, copy security token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E372793-9C53-49D3-A882-A5176AE2BD2D}"/>
              </a:ext>
            </a:extLst>
          </p:cNvPr>
          <p:cNvGrpSpPr/>
          <p:nvPr/>
        </p:nvGrpSpPr>
        <p:grpSpPr>
          <a:xfrm>
            <a:off x="3949295" y="1480956"/>
            <a:ext cx="3842554" cy="905490"/>
            <a:chOff x="3469504" y="4356349"/>
            <a:chExt cx="3350897" cy="9008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1A996522-2E24-40E4-8492-54F45909A369}"/>
                </a:ext>
              </a:extLst>
            </p:cNvPr>
            <p:cNvSpPr/>
            <p:nvPr/>
          </p:nvSpPr>
          <p:spPr>
            <a:xfrm>
              <a:off x="3469504" y="4356349"/>
              <a:ext cx="3350897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10CE91B3-9534-41CD-93F2-5C128A9C2181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H="1" flipV="1">
              <a:off x="5144953" y="4703486"/>
              <a:ext cx="12091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DE3EF2C-1384-4FF4-9044-B6A8DF63E437}"/>
                </a:ext>
              </a:extLst>
            </p:cNvPr>
            <p:cNvSpPr txBox="1"/>
            <p:nvPr/>
          </p:nvSpPr>
          <p:spPr>
            <a:xfrm>
              <a:off x="4128971" y="4896111"/>
              <a:ext cx="2056146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click endpoint link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866">
        <p:fade/>
      </p:transition>
    </mc:Choice>
    <mc:Fallback xmlns="">
      <p:transition spd="med" advClick="0" advTm="6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D376A24-A281-417C-8733-BCEA1B7EE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62" b="11197"/>
          <a:stretch/>
        </p:blipFill>
        <p:spPr>
          <a:xfrm>
            <a:off x="184838" y="195307"/>
            <a:ext cx="11855376" cy="5601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4940425" y="1109711"/>
            <a:ext cx="5585927" cy="1468425"/>
            <a:chOff x="5012901" y="1188698"/>
            <a:chExt cx="5763331" cy="13247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>
              <a:off x="5012901" y="1188698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6556297" y="1535835"/>
              <a:ext cx="2206131" cy="64438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6748623" y="2180220"/>
              <a:ext cx="4027609" cy="333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Paste security token, and click log in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363">
        <p:fade/>
      </p:transition>
    </mc:Choice>
    <mc:Fallback xmlns="">
      <p:transition spd="med" advClick="0" advTm="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F5580F-474C-4246-8659-18FD6CD54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0" y="113120"/>
            <a:ext cx="11768640" cy="71715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9BD696D-9EB3-404E-8965-68070EC4959E}"/>
              </a:ext>
            </a:extLst>
          </p:cNvPr>
          <p:cNvGrpSpPr/>
          <p:nvPr/>
        </p:nvGrpSpPr>
        <p:grpSpPr>
          <a:xfrm>
            <a:off x="1353022" y="2208805"/>
            <a:ext cx="7687943" cy="1466543"/>
            <a:chOff x="1311566" y="2180220"/>
            <a:chExt cx="7932110" cy="132300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56B1B289-7BE9-41F3-9526-C4FE59389BA0}"/>
                </a:ext>
              </a:extLst>
            </p:cNvPr>
            <p:cNvSpPr/>
            <p:nvPr/>
          </p:nvSpPr>
          <p:spPr>
            <a:xfrm>
              <a:off x="1311566" y="3156091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BE1988C-C9B3-473E-A84A-294D93278429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>
              <a:off x="2854962" y="2596700"/>
              <a:ext cx="1086266" cy="5593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BB2C8D9-6AD6-4AD3-AE83-A33C8F818068}"/>
                </a:ext>
              </a:extLst>
            </p:cNvPr>
            <p:cNvSpPr txBox="1"/>
            <p:nvPr/>
          </p:nvSpPr>
          <p:spPr>
            <a:xfrm>
              <a:off x="3941228" y="2180220"/>
              <a:ext cx="5302448" cy="83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now have access to a fully functional CNTK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container, with GPU resource (if requested).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You can click notebooks link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56">
        <p:fade/>
      </p:transition>
    </mc:Choice>
    <mc:Fallback>
      <p:transition spd="med" advClick="0" advTm="150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52852C-7E29-4F07-B82B-C7A7F98B4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48" y="122547"/>
            <a:ext cx="11736086" cy="71516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1F565A8-40F2-4876-BCE6-612DF470FE13}"/>
              </a:ext>
            </a:extLst>
          </p:cNvPr>
          <p:cNvGrpSpPr/>
          <p:nvPr/>
        </p:nvGrpSpPr>
        <p:grpSpPr>
          <a:xfrm>
            <a:off x="2133583" y="1694565"/>
            <a:ext cx="9347099" cy="1310116"/>
            <a:chOff x="2087738" y="1198546"/>
            <a:chExt cx="9643952" cy="118189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8508E07-3673-4DC6-9AD6-69EFA0F05C53}"/>
                </a:ext>
              </a:extLst>
            </p:cNvPr>
            <p:cNvSpPr/>
            <p:nvPr/>
          </p:nvSpPr>
          <p:spPr>
            <a:xfrm>
              <a:off x="2087738" y="1198546"/>
              <a:ext cx="2106712" cy="31850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7142A845-8E1D-424A-AA55-A292D03AF00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4194450" y="1357800"/>
              <a:ext cx="4736173" cy="43956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8AB0754-7D65-47C9-AE96-EC1EDEFC7F61}"/>
                </a:ext>
              </a:extLst>
            </p:cNvPr>
            <p:cNvSpPr txBox="1"/>
            <p:nvPr/>
          </p:nvSpPr>
          <p:spPr>
            <a:xfrm>
              <a:off x="6129557" y="1797364"/>
              <a:ext cx="5602133" cy="583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container, software (e.g</a:t>
              </a:r>
              <a:r>
                <a:rPr lang="en-US">
                  <a:solidFill>
                    <a:srgbClr val="C00000"/>
                  </a:solidFill>
                </a:rPr>
                <a:t>., CNTK)</a:t>
              </a:r>
              <a:endParaRPr lang="en-US" dirty="0">
                <a:solidFill>
                  <a:srgbClr val="C00000"/>
                </a:solidFill>
              </a:endParaRPr>
            </a:p>
            <a:p>
              <a:r>
                <a:rPr lang="en-US" dirty="0">
                  <a:solidFill>
                    <a:srgbClr val="C00000"/>
                  </a:solidFill>
                </a:rPr>
                <a:t>and hardware (GPU and its driver) are all pre-setup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537">
        <p:fade/>
      </p:transition>
    </mc:Choice>
    <mc:Fallback>
      <p:transition spd="med" advClick="0" advTm="85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25A784B-15E5-46D8-B034-4BC169B3E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9"/>
          <a:stretch/>
        </p:blipFill>
        <p:spPr>
          <a:xfrm>
            <a:off x="131570" y="159798"/>
            <a:ext cx="11817773" cy="63438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1F565A8-40F2-4876-BCE6-612DF470FE13}"/>
              </a:ext>
            </a:extLst>
          </p:cNvPr>
          <p:cNvGrpSpPr/>
          <p:nvPr/>
        </p:nvGrpSpPr>
        <p:grpSpPr>
          <a:xfrm>
            <a:off x="1233997" y="2947332"/>
            <a:ext cx="10471473" cy="3018459"/>
            <a:chOff x="1188760" y="2830446"/>
            <a:chExt cx="10804035" cy="27230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8508E07-3673-4DC6-9AD6-69EFA0F05C53}"/>
                </a:ext>
              </a:extLst>
            </p:cNvPr>
            <p:cNvSpPr/>
            <p:nvPr/>
          </p:nvSpPr>
          <p:spPr>
            <a:xfrm>
              <a:off x="1188760" y="3871634"/>
              <a:ext cx="5404171" cy="168184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7142A845-8E1D-424A-AA55-A292D03AF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9920" y="3663406"/>
              <a:ext cx="4996571" cy="2082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8AB0754-7D65-47C9-AE96-EC1EDEFC7F61}"/>
                </a:ext>
              </a:extLst>
            </p:cNvPr>
            <p:cNvSpPr txBox="1"/>
            <p:nvPr/>
          </p:nvSpPr>
          <p:spPr>
            <a:xfrm>
              <a:off x="6020186" y="2830446"/>
              <a:ext cx="5972609" cy="832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fully setup environment, you can write your own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program, execute the code, and interactively explore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AI models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15">
        <p:fade/>
      </p:transition>
    </mc:Choice>
    <mc:Fallback xmlns="">
      <p:transition spd="med" advClick="0" advTm="7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provides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urn-key setup for </a:t>
            </a:r>
            <a:r>
              <a:rPr lang="en-US" altLang="zh-CN" dirty="0"/>
              <a:t>AI cluster (in public cloud or on-perm)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 with fully setup software/hardware environment</a:t>
            </a:r>
          </a:p>
          <a:p>
            <a:r>
              <a:rPr lang="en-US" dirty="0"/>
              <a:t>Using DL Workspace, AI scientists can easily collaborate, and share job setup, and maximize job productivity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838">
        <p:fade/>
      </p:transition>
    </mc:Choice>
    <mc:Fallback xmlns="">
      <p:transition spd="med" advClick="0" advTm="11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</a:t>
            </a:r>
            <a:r>
              <a:rPr lang="en-US" dirty="0"/>
              <a:t>pen source toolkit for turn-key </a:t>
            </a:r>
            <a:r>
              <a:rPr lang="en-US" altLang="zh-CN" dirty="0"/>
              <a:t>AI cluster setup</a:t>
            </a:r>
            <a:endParaRPr lang="en-US" dirty="0"/>
          </a:p>
          <a:p>
            <a:r>
              <a:rPr lang="en-US" dirty="0"/>
              <a:t>Used for daily development/production in Microsoft internal groups (e.g., Microsoft Cognitive Services, </a:t>
            </a:r>
            <a:r>
              <a:rPr lang="en-US" altLang="zh-CN" dirty="0"/>
              <a:t>SwiftKey, </a:t>
            </a:r>
            <a:r>
              <a:rPr lang="en-US" dirty="0"/>
              <a:t>Bing </a:t>
            </a:r>
            <a:r>
              <a:rPr lang="en-US" altLang="zh-CN" dirty="0"/>
              <a:t>Relevance)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</a:t>
            </a:r>
          </a:p>
          <a:p>
            <a:pPr lvl="1"/>
            <a:r>
              <a:rPr lang="en-US" dirty="0"/>
              <a:t>Resource managed by cluster</a:t>
            </a:r>
          </a:p>
          <a:p>
            <a:pPr lvl="1"/>
            <a:r>
              <a:rPr lang="en-US" dirty="0"/>
              <a:t>Turn-key operation (automatic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setup &amp;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configuration)</a:t>
            </a:r>
          </a:p>
          <a:p>
            <a:pPr marL="388620" indent="-342900"/>
            <a:r>
              <a:rPr lang="en-US" dirty="0"/>
              <a:t>Out-of-box support</a:t>
            </a:r>
          </a:p>
          <a:p>
            <a:pPr marL="617220" lvl="1" indent="-342900"/>
            <a:r>
              <a:rPr lang="en-US" dirty="0"/>
              <a:t>All major DL toolkits (TensorFlow, CNTK, Caffe, </a:t>
            </a:r>
            <a:r>
              <a:rPr lang="en-US" dirty="0" err="1"/>
              <a:t>MxNet</a:t>
            </a:r>
            <a:r>
              <a:rPr lang="en-US" dirty="0"/>
              <a:t>, etc..)</a:t>
            </a:r>
          </a:p>
          <a:p>
            <a:pPr marL="617220" lvl="1" indent="-342900"/>
            <a:r>
              <a:rPr lang="en-US" dirty="0"/>
              <a:t>Big data analytics (Hadoop/Spark)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91">
        <p:fade/>
      </p:transition>
    </mc:Choice>
    <mc:Fallback xmlns="">
      <p:transition spd="med" advTm="15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</a:rPr>
              <a:t>WorkFlow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222">
        <p:fade/>
      </p:transition>
    </mc:Choice>
    <mc:Fallback>
      <p:transition spd="med" advClick="0" advTm="72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0BCE71-1D4E-4948-8FF6-715E7FA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9"/>
          <a:stretch/>
        </p:blipFill>
        <p:spPr>
          <a:xfrm>
            <a:off x="168636" y="151504"/>
            <a:ext cx="11837703" cy="61605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753DA38-6A65-440D-8ADB-946568A4DE0B}"/>
              </a:ext>
            </a:extLst>
          </p:cNvPr>
          <p:cNvGrpSpPr/>
          <p:nvPr/>
        </p:nvGrpSpPr>
        <p:grpSpPr>
          <a:xfrm>
            <a:off x="7399020" y="240280"/>
            <a:ext cx="3886199" cy="1260372"/>
            <a:chOff x="7399020" y="240280"/>
            <a:chExt cx="3886199" cy="12603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F624CACA-6521-4AF0-81B9-4228198CF136}"/>
                </a:ext>
              </a:extLst>
            </p:cNvPr>
            <p:cNvSpPr/>
            <p:nvPr/>
          </p:nvSpPr>
          <p:spPr>
            <a:xfrm>
              <a:off x="8282940" y="240280"/>
              <a:ext cx="3002279" cy="4455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79B746C9-4D21-4CE8-B540-89ECA01DA358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9052560" y="685800"/>
              <a:ext cx="731520" cy="44552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DDB26C2-D3FB-4323-AD31-1737EB343DA8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authentication via open id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893">
        <p:fade/>
      </p:transition>
    </mc:Choice>
    <mc:Fallback xmlns="">
      <p:transition spd="med" advClick="0" advTm="3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96A568-B329-4C50-AF96-984D6D5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9"/>
          <a:stretch/>
        </p:blipFill>
        <p:spPr>
          <a:xfrm>
            <a:off x="186431" y="138210"/>
            <a:ext cx="11831436" cy="6173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0ACC900-24D7-417B-BFEE-24BCC137C274}"/>
              </a:ext>
            </a:extLst>
          </p:cNvPr>
          <p:cNvGrpSpPr/>
          <p:nvPr/>
        </p:nvGrpSpPr>
        <p:grpSpPr>
          <a:xfrm>
            <a:off x="7399020" y="240280"/>
            <a:ext cx="2899077" cy="1260372"/>
            <a:chOff x="7399020" y="240280"/>
            <a:chExt cx="3886199" cy="12603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FC46908-0948-404B-B44D-186936B158AC}"/>
                </a:ext>
              </a:extLst>
            </p:cNvPr>
            <p:cNvSpPr/>
            <p:nvPr/>
          </p:nvSpPr>
          <p:spPr>
            <a:xfrm>
              <a:off x="9916664" y="240280"/>
              <a:ext cx="1368555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FAA6B9EA-2A96-4F94-BF56-5F4BD15F9CBF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9052560" y="514905"/>
              <a:ext cx="1548382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1D91754-A4A8-407E-907C-094123D46D4B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once log in 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FAB7FE-4FC8-4588-99E0-3D59599861F1}"/>
              </a:ext>
            </a:extLst>
          </p:cNvPr>
          <p:cNvGrpSpPr/>
          <p:nvPr/>
        </p:nvGrpSpPr>
        <p:grpSpPr>
          <a:xfrm>
            <a:off x="2693286" y="240280"/>
            <a:ext cx="2742202" cy="1260372"/>
            <a:chOff x="7399020" y="240280"/>
            <a:chExt cx="3633260" cy="12603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FA51A05-8105-42D4-B29C-DC6AEB32D4FC}"/>
                </a:ext>
              </a:extLst>
            </p:cNvPr>
            <p:cNvSpPr/>
            <p:nvPr/>
          </p:nvSpPr>
          <p:spPr>
            <a:xfrm>
              <a:off x="7535729" y="240280"/>
              <a:ext cx="1470299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DCD95AC6-3118-44B1-9545-23E5A1E90DC3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8270879" y="514905"/>
              <a:ext cx="1185935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22B3B55-ECF8-492A-9CCD-EE465D8F82C5}"/>
                </a:ext>
              </a:extLst>
            </p:cNvPr>
            <p:cNvSpPr txBox="1"/>
            <p:nvPr/>
          </p:nvSpPr>
          <p:spPr>
            <a:xfrm>
              <a:off x="7399020" y="1131320"/>
              <a:ext cx="363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Select “Submit New Job”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87">
        <p:fade/>
      </p:transition>
    </mc:Choice>
    <mc:Fallback xmlns="">
      <p:transition spd="med" advClick="0" advTm="4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BD99FC-A3E9-4700-8F30-353F789EA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08" y="122548"/>
            <a:ext cx="11896192" cy="72492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4D188FB-C126-4F52-9420-F50EE6712C12}"/>
              </a:ext>
            </a:extLst>
          </p:cNvPr>
          <p:cNvGrpSpPr/>
          <p:nvPr/>
        </p:nvGrpSpPr>
        <p:grpSpPr>
          <a:xfrm>
            <a:off x="3505032" y="1864677"/>
            <a:ext cx="6618171" cy="1179875"/>
            <a:chOff x="3559946" y="1695635"/>
            <a:chExt cx="6618171" cy="11798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9296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42117"/>
              <a:ext cx="1464816" cy="571728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on job template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109">
        <p:fade/>
      </p:transition>
    </mc:Choice>
    <mc:Fallback xmlns="">
      <p:transition spd="med" advClick="0" advTm="3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91C045B-6CF9-43B2-97CB-0D7C8CCA0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46" y="94268"/>
            <a:ext cx="11844054" cy="72174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62550F3-2701-4EC0-B180-4F79E5DCE4DE}"/>
              </a:ext>
            </a:extLst>
          </p:cNvPr>
          <p:cNvGrpSpPr/>
          <p:nvPr/>
        </p:nvGrpSpPr>
        <p:grpSpPr>
          <a:xfrm>
            <a:off x="6474401" y="4859913"/>
            <a:ext cx="2058139" cy="1234744"/>
            <a:chOff x="6064929" y="4056346"/>
            <a:chExt cx="2058139" cy="123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7EBE2A2C-C1E3-4440-9DF5-BBF91807DB94}"/>
                </a:ext>
              </a:extLst>
            </p:cNvPr>
            <p:cNvSpPr/>
            <p:nvPr/>
          </p:nvSpPr>
          <p:spPr>
            <a:xfrm>
              <a:off x="7261934" y="4884197"/>
              <a:ext cx="861134" cy="406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FB83191E-BB66-48D2-BA5E-571B8185AF9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320656" y="4438835"/>
              <a:ext cx="1371845" cy="44536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3F7BD08-A9A4-4F8E-BDEA-FA3BEF917CF5}"/>
                </a:ext>
              </a:extLst>
            </p:cNvPr>
            <p:cNvSpPr txBox="1"/>
            <p:nvPr/>
          </p:nvSpPr>
          <p:spPr>
            <a:xfrm>
              <a:off x="6064929" y="405634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submit a job</a:t>
              </a:r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762">
        <p:fade/>
      </p:transition>
    </mc:Choice>
    <mc:Fallback xmlns="">
      <p:transition spd="med" advClick="0" advTm="4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9F97F7-1ED2-49D7-B984-2C870E7F1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84" y="150829"/>
            <a:ext cx="11776496" cy="71763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1DB3FA0-F55D-481E-AB94-E1B456A26B3B}"/>
              </a:ext>
            </a:extLst>
          </p:cNvPr>
          <p:cNvGrpSpPr/>
          <p:nvPr/>
        </p:nvGrpSpPr>
        <p:grpSpPr>
          <a:xfrm>
            <a:off x="1382629" y="1443057"/>
            <a:ext cx="5239190" cy="708451"/>
            <a:chOff x="3808520" y="985421"/>
            <a:chExt cx="5239190" cy="919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D1DDEF5-8BD4-4CF2-A36E-2A1E6F6764C9}"/>
                </a:ext>
              </a:extLst>
            </p:cNvPr>
            <p:cNvSpPr/>
            <p:nvPr/>
          </p:nvSpPr>
          <p:spPr>
            <a:xfrm flipV="1">
              <a:off x="3808520" y="985421"/>
              <a:ext cx="1553593" cy="3728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B48D2970-F466-48D4-8CB7-5176E6E0D38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4585317" y="1358283"/>
              <a:ext cx="1238434" cy="3551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1448637-8331-4788-BBDE-271C0268A7ED}"/>
                </a:ext>
              </a:extLst>
            </p:cNvPr>
            <p:cNvSpPr txBox="1"/>
            <p:nvPr/>
          </p:nvSpPr>
          <p:spPr>
            <a:xfrm>
              <a:off x="5823751" y="153583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to view submitted jobs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9CC4AAA-BB87-4D4D-96D0-93238581B017}"/>
              </a:ext>
            </a:extLst>
          </p:cNvPr>
          <p:cNvGrpSpPr/>
          <p:nvPr/>
        </p:nvGrpSpPr>
        <p:grpSpPr>
          <a:xfrm>
            <a:off x="1265570" y="2427358"/>
            <a:ext cx="5235079" cy="663682"/>
            <a:chOff x="2202342" y="1388118"/>
            <a:chExt cx="5235079" cy="6636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77B7D3F1-3BBE-44CA-A51E-24FFB7CF82D9}"/>
                </a:ext>
              </a:extLst>
            </p:cNvPr>
            <p:cNvSpPr/>
            <p:nvPr/>
          </p:nvSpPr>
          <p:spPr>
            <a:xfrm flipV="1">
              <a:off x="2202342" y="1388118"/>
              <a:ext cx="2752078" cy="33735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5311CA4B-CB0F-4E61-8E7F-4B697297546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 flipV="1">
              <a:off x="3578381" y="1725469"/>
              <a:ext cx="2245370" cy="10563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9667B09-5F2A-4E7E-B744-CB0426CE2963}"/>
                </a:ext>
              </a:extLst>
            </p:cNvPr>
            <p:cNvSpPr txBox="1"/>
            <p:nvPr/>
          </p:nvSpPr>
          <p:spPr>
            <a:xfrm>
              <a:off x="5816464" y="16824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Job ID 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202">
        <p:fade/>
      </p:transition>
    </mc:Choice>
    <mc:Fallback xmlns="">
      <p:transition spd="med" advClick="0" advTm="7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E0D5636-A68D-40D3-932B-BCD99CA6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1" y="113122"/>
            <a:ext cx="11877570" cy="72378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7CAADAF-D329-4362-BED7-ED491C16414E}"/>
              </a:ext>
            </a:extLst>
          </p:cNvPr>
          <p:cNvGrpSpPr/>
          <p:nvPr/>
        </p:nvGrpSpPr>
        <p:grpSpPr>
          <a:xfrm>
            <a:off x="630750" y="3937683"/>
            <a:ext cx="11408415" cy="2361517"/>
            <a:chOff x="565908" y="2950429"/>
            <a:chExt cx="11770740" cy="230853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252B8FD-3B80-482F-8E0B-BC7F9CC44A1A}"/>
                </a:ext>
              </a:extLst>
            </p:cNvPr>
            <p:cNvSpPr/>
            <p:nvPr/>
          </p:nvSpPr>
          <p:spPr>
            <a:xfrm flipV="1">
              <a:off x="565908" y="2950429"/>
              <a:ext cx="5321735" cy="151873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5" y="4469165"/>
              <a:ext cx="874708" cy="3384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0E7C8C7-F653-44C4-BE2C-0CC3CCEF064A}"/>
                </a:ext>
              </a:extLst>
            </p:cNvPr>
            <p:cNvSpPr txBox="1"/>
            <p:nvPr/>
          </p:nvSpPr>
          <p:spPr>
            <a:xfrm>
              <a:off x="4101483" y="4356349"/>
              <a:ext cx="8235165" cy="902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may need to wait between a few seconds (execution of old job) to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several minutes (new job) for the job container to be scheduled, downloaded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launched 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182">
        <p:fade/>
      </p:transition>
    </mc:Choice>
    <mc:Fallback xmlns="">
      <p:transition spd="med" advClick="0" advTm="10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467</TotalTime>
  <Words>637</Words>
  <Application>Microsoft Office PowerPoint</Application>
  <PresentationFormat>Widescreen</PresentationFormat>
  <Paragraphs>78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幼圆</vt:lpstr>
      <vt:lpstr>Arial</vt:lpstr>
      <vt:lpstr>Diamond Grid 16x9</vt:lpstr>
      <vt:lpstr>DL Workspace</vt:lpstr>
      <vt:lpstr>DL Workspace is …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Workspace provides 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Workspace</dc:title>
  <dc:creator>Jin Li (MICROSOFT RESEARCH)</dc:creator>
  <cp:lastModifiedBy>Jin Li</cp:lastModifiedBy>
  <cp:revision>61</cp:revision>
  <dcterms:created xsi:type="dcterms:W3CDTF">2017-09-13T18:34:11Z</dcterms:created>
  <dcterms:modified xsi:type="dcterms:W3CDTF">2017-09-16T05:04:05Z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Ref">
    <vt:lpwstr>https://api.informationprotection.azure.com/api/72f988bf-86f1-41af-91ab-2d7cd011db47</vt:lpwstr>
  </property>
  <property fmtid="{D5CDD505-2E9C-101B-9397-08002B2CF9AE}" pid="11" name="MSIP_Label_f42aa342-8706-4288-bd11-ebb85995028c_Owner">
    <vt:lpwstr>jinl@microsoft.com</vt:lpwstr>
  </property>
  <property fmtid="{D5CDD505-2E9C-101B-9397-08002B2CF9AE}" pid="12" name="MSIP_Label_f42aa342-8706-4288-bd11-ebb85995028c_SetDate">
    <vt:lpwstr>2017-09-13T11:37:19.6917988-07:00</vt:lpwstr>
  </property>
  <property fmtid="{D5CDD505-2E9C-101B-9397-08002B2CF9AE}" pid="13" name="MSIP_Label_f42aa342-8706-4288-bd11-ebb85995028c_Name">
    <vt:lpwstr>General</vt:lpwstr>
  </property>
  <property fmtid="{D5CDD505-2E9C-101B-9397-08002B2CF9AE}" pid="14" name="MSIP_Label_f42aa342-8706-4288-bd11-ebb85995028c_Application">
    <vt:lpwstr>Microsoft Azure Information Protection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</Properties>
</file>